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08DEA01B-6C30-4755-961D-8BCC5B7BA66C}" type="datetimeFigureOut">
              <a:rPr lang="ar-IQ" smtClean="0"/>
              <a:t>20/02/1440</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824195B1-A0E0-4EBF-9D7F-F0FB46FBA82B}"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8DEA01B-6C30-4755-961D-8BCC5B7BA66C}" type="datetimeFigureOut">
              <a:rPr lang="ar-IQ" smtClean="0"/>
              <a:t>20/02/1440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824195B1-A0E0-4EBF-9D7F-F0FB46FBA82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8DEA01B-6C30-4755-961D-8BCC5B7BA66C}" type="datetimeFigureOut">
              <a:rPr lang="ar-IQ" smtClean="0"/>
              <a:t>20/02/1440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824195B1-A0E0-4EBF-9D7F-F0FB46FBA82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8DEA01B-6C30-4755-961D-8BCC5B7BA66C}" type="datetimeFigureOut">
              <a:rPr lang="ar-IQ" smtClean="0"/>
              <a:t>20/02/1440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824195B1-A0E0-4EBF-9D7F-F0FB46FBA82B}"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08DEA01B-6C30-4755-961D-8BCC5B7BA66C}" type="datetimeFigureOut">
              <a:rPr lang="ar-IQ" smtClean="0"/>
              <a:t>20/02/1440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824195B1-A0E0-4EBF-9D7F-F0FB46FBA82B}"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8DEA01B-6C30-4755-961D-8BCC5B7BA66C}" type="datetimeFigureOut">
              <a:rPr lang="ar-IQ" smtClean="0"/>
              <a:t>20/02/1440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824195B1-A0E0-4EBF-9D7F-F0FB46FBA82B}"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08DEA01B-6C30-4755-961D-8BCC5B7BA66C}" type="datetimeFigureOut">
              <a:rPr lang="ar-IQ" smtClean="0"/>
              <a:t>20/02/1440</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824195B1-A0E0-4EBF-9D7F-F0FB46FBA82B}"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08DEA01B-6C30-4755-961D-8BCC5B7BA66C}" type="datetimeFigureOut">
              <a:rPr lang="ar-IQ" smtClean="0"/>
              <a:t>20/02/1440</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824195B1-A0E0-4EBF-9D7F-F0FB46FBA82B}"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08DEA01B-6C30-4755-961D-8BCC5B7BA66C}" type="datetimeFigureOut">
              <a:rPr lang="ar-IQ" smtClean="0"/>
              <a:t>20/02/1440</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824195B1-A0E0-4EBF-9D7F-F0FB46FBA82B}"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8DEA01B-6C30-4755-961D-8BCC5B7BA66C}" type="datetimeFigureOut">
              <a:rPr lang="ar-IQ" smtClean="0"/>
              <a:t>20/02/1440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824195B1-A0E0-4EBF-9D7F-F0FB46FBA82B}"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08DEA01B-6C30-4755-961D-8BCC5B7BA66C}" type="datetimeFigureOut">
              <a:rPr lang="ar-IQ" smtClean="0"/>
              <a:t>20/02/1440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824195B1-A0E0-4EBF-9D7F-F0FB46FBA82B}"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8DEA01B-6C30-4755-961D-8BCC5B7BA66C}" type="datetimeFigureOut">
              <a:rPr lang="ar-IQ" smtClean="0"/>
              <a:t>20/02/1440</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24195B1-A0E0-4EBF-9D7F-F0FB46FBA82B}"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28604"/>
            <a:ext cx="8229600" cy="6000792"/>
          </a:xfrm>
        </p:spPr>
        <p:txBody>
          <a:bodyPr>
            <a:normAutofit/>
          </a:bodyPr>
          <a:lstStyle/>
          <a:p>
            <a:pPr algn="ctr"/>
            <a:r>
              <a:rPr lang="ar-SA" sz="3000" b="1" dirty="0">
                <a:solidFill>
                  <a:srgbClr val="FF0000"/>
                </a:solidFill>
              </a:rPr>
              <a:t>ماهية الحركة الكشفية</a:t>
            </a:r>
            <a:r>
              <a:rPr lang="ar-SA" sz="3000" b="1" baseline="30000" dirty="0">
                <a:solidFill>
                  <a:srgbClr val="FF0000"/>
                </a:solidFill>
              </a:rPr>
              <a:t> </a:t>
            </a:r>
            <a:r>
              <a:rPr lang="en-US" sz="2800" dirty="0"/>
              <a:t/>
            </a:r>
            <a:br>
              <a:rPr lang="en-US" sz="2800" dirty="0"/>
            </a:br>
            <a:r>
              <a:rPr lang="ar-SA" sz="2800" dirty="0"/>
              <a:t>      إن الحركة الكشفية هي حركة طوعية غير سياسية يشارك بها الجميع من كل الأقطار والجنسيات , ولا تفرق بين الدين والمذهب والمعتقد , أو بين الجنس أو اللون . ويعد عملها مكملا لعمل البيت والمدرسة وتربية للحياة , وعلى الكشاف الالتزام شخصيا بمبادئ بسيطة , كواجبه نحو الله , وواجبه نحو الوطن ,وواجبه نحو الآخرين ,ونحو نفسه أيضا .حيث يتعلم الكشاف عن طريق حياة الخلاء وبرامج أعدت للتثقيف الذاتي العمل في مجاميع صغيرة تنمي عنده نزعة القيادة والمهارات الاجتماعية والمسؤولية الفردية .وإن الكثير من هذه الأنشطة تجعلهم على اتصال فعلي بالحياة ,حيث يتعلم الكشاف كيف تجتمع البساطة مع الإبداع وحب الاكتشاف ورفع روح المغامرة والتحدي والصبر والنظام والاعتماد على النفس</a:t>
            </a:r>
            <a:r>
              <a:rPr lang="ar-SA" sz="2800" baseline="30000" dirty="0"/>
              <a:t> </a:t>
            </a:r>
            <a:r>
              <a:rPr lang="ar-SA" sz="2800" dirty="0"/>
              <a:t>.</a:t>
            </a:r>
            <a:r>
              <a:rPr lang="en-US" sz="2800" dirty="0"/>
              <a:t/>
            </a:r>
            <a:br>
              <a:rPr lang="en-US" sz="2800" dirty="0"/>
            </a:br>
            <a:endParaRPr lang="ar-IQ" sz="2800"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83320"/>
          </a:xfrm>
        </p:spPr>
        <p:txBody>
          <a:bodyPr>
            <a:normAutofit/>
          </a:bodyPr>
          <a:lstStyle/>
          <a:p>
            <a:pPr algn="ctr"/>
            <a:r>
              <a:rPr lang="ar-IQ" sz="2800" dirty="0"/>
              <a:t>إذ إن الحركة الكشفية تعمل على خلق المواطن الصالح عن طريق البرامج الكشفية لذلك سميت بالحركة لأنها في تطور مستمر ودليل نجاحها هو شمولها لأكثر بلدان العالم وتظم شباباً من مختلف الأديان والأجناس وذوي ثقافات مختلفة لأنها موحدة بين جميع هذه البلدان في إطارها العام وتتميز عن بقية المنظمات الشبابية وبإقدام الشباب عليها عن طريق التطوع يعني اختيارية , جاءت فكرة تكوين الكشفية بعد ما لمس بان الشباب الانجليزي اخذ يتفكك وكثرت الأمراض الاجتماعية فيه كالإدمان والبطالة فقد تجمعت لدى (</a:t>
            </a:r>
            <a:r>
              <a:rPr lang="ar-IQ" sz="2800" dirty="0" err="1"/>
              <a:t>بادن</a:t>
            </a:r>
            <a:r>
              <a:rPr lang="ar-IQ" sz="2800" dirty="0"/>
              <a:t> بأول) برامج عديدة لتربية الشباب تمارس في الهواء الطلق ومن خلال تنقلاته في المستعمرات الانجليزية تعرف على ثقافات الشعوب وكيفية تربية أبنائهم على الشجاعة والقوة والاعتماد على النفس وكانت لديه الرغبة في التدريب وخدمة الآخرين فقد كان مرحا ولديه عده مواهب كالرسم والتمثيل والغناء وتنظيم الحفلات إذ عايش الطبيعة كثيرا واكتسب منها أشياء كثيرة .</a:t>
            </a: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97634"/>
          </a:xfrm>
        </p:spPr>
        <p:txBody>
          <a:bodyPr>
            <a:normAutofit fontScale="90000"/>
          </a:bodyPr>
          <a:lstStyle/>
          <a:p>
            <a:pPr algn="ctr"/>
            <a:r>
              <a:rPr lang="ar-IQ" sz="3200" b="1" u="sng" dirty="0">
                <a:solidFill>
                  <a:srgbClr val="FF0000"/>
                </a:solidFill>
              </a:rPr>
              <a:t>التربية </a:t>
            </a:r>
            <a:r>
              <a:rPr lang="ar-IQ" sz="3200" b="1" u="sng" dirty="0" smtClean="0">
                <a:solidFill>
                  <a:srgbClr val="FF0000"/>
                </a:solidFill>
              </a:rPr>
              <a:t>الكشفية</a:t>
            </a:r>
            <a:r>
              <a:rPr lang="en-US" sz="2900" dirty="0"/>
              <a:t/>
            </a:r>
            <a:br>
              <a:rPr lang="en-US" sz="2900" dirty="0"/>
            </a:br>
            <a:r>
              <a:rPr lang="ar-IQ" sz="3100" dirty="0"/>
              <a:t>ـ حركة تربوية ذات طابع وطني وديني وإقليمي عالمي على سواء وان هدفها الأسمى أن تعد لكل قطر على حداً وللعالم اجمع شباباً يمتاز بسلامة البدن ومتانة الخلق وسمو </a:t>
            </a:r>
            <a:r>
              <a:rPr lang="ar-IQ" sz="3100" dirty="0" smtClean="0"/>
              <a:t>الروح .</a:t>
            </a:r>
            <a:r>
              <a:rPr lang="en-US" sz="3100" dirty="0"/>
              <a:t/>
            </a:r>
            <a:br>
              <a:rPr lang="en-US" sz="3100" dirty="0"/>
            </a:br>
            <a:r>
              <a:rPr lang="ar-IQ" sz="3100" dirty="0"/>
              <a:t>ـ فهي حركة قومية لأنها ترمي بواسطة مبادئها وتدريباتها إلى إعداد مواطنين أصحاء نيري العقول نافعين لبلادهم</a:t>
            </a:r>
            <a:r>
              <a:rPr lang="en-US" sz="3100" dirty="0"/>
              <a:t/>
            </a:r>
            <a:br>
              <a:rPr lang="en-US" sz="3100" dirty="0"/>
            </a:br>
            <a:r>
              <a:rPr lang="ar-IQ" sz="3100" dirty="0"/>
              <a:t>ـ وهي إقليمية لأنها لا تعترف بأي نوع من المواقع التي تقف في سبيل أخاء الكشافين </a:t>
            </a:r>
            <a:r>
              <a:rPr lang="ar-IQ" sz="3100" dirty="0" smtClean="0"/>
              <a:t>وصداقتهم .</a:t>
            </a:r>
            <a:r>
              <a:rPr lang="en-US" sz="3100" dirty="0"/>
              <a:t/>
            </a:r>
            <a:br>
              <a:rPr lang="en-US" sz="3100" dirty="0"/>
            </a:br>
            <a:r>
              <a:rPr lang="ar-IQ" sz="3100" dirty="0"/>
              <a:t>ـ وهي حركة عالمية لأنها ترحب الإخاء العالمي بين كشافي الدول على اختلاف أجناسهم وطبقاتهم </a:t>
            </a:r>
            <a:r>
              <a:rPr lang="ar-IQ" sz="3100" dirty="0" smtClean="0"/>
              <a:t>وعقائدهم .</a:t>
            </a:r>
            <a:r>
              <a:rPr lang="ar-IQ" sz="3100" b="1" dirty="0" smtClean="0"/>
              <a:t> </a:t>
            </a:r>
            <a:r>
              <a:rPr lang="ar-IQ" sz="3200" b="1" dirty="0" smtClean="0"/>
              <a:t/>
            </a:r>
            <a:br>
              <a:rPr lang="ar-IQ" sz="3200" b="1" dirty="0" smtClean="0"/>
            </a:br>
            <a:r>
              <a:rPr lang="ar-IQ" sz="3200" b="1" dirty="0" smtClean="0">
                <a:solidFill>
                  <a:srgbClr val="FF0000"/>
                </a:solidFill>
              </a:rPr>
              <a:t>الحركة </a:t>
            </a:r>
            <a:r>
              <a:rPr lang="ar-IQ" sz="3200" b="1" dirty="0">
                <a:solidFill>
                  <a:srgbClr val="FF0000"/>
                </a:solidFill>
              </a:rPr>
              <a:t>الكشفية :</a:t>
            </a:r>
            <a:r>
              <a:rPr lang="ar-IQ" sz="3200" dirty="0">
                <a:solidFill>
                  <a:srgbClr val="FF0000"/>
                </a:solidFill>
              </a:rPr>
              <a:t> </a:t>
            </a:r>
            <a:r>
              <a:rPr lang="ar-IQ" sz="3100" dirty="0">
                <a:solidFill>
                  <a:srgbClr val="0070C0"/>
                </a:solidFill>
              </a:rPr>
              <a:t>هي تنظيم يجمع بين مجموعة من الناس اختاروا لأنفسهم أن يقوموا بدور معين في الحياة ألا وهو الخدمة العامة في شتى صورها أي خدمة للناس والعناية بالنفس وللرقي بالبيئة والمجتمع على المستوى القومي </a:t>
            </a:r>
            <a:r>
              <a:rPr lang="ar-IQ" sz="3100" dirty="0" smtClean="0">
                <a:solidFill>
                  <a:srgbClr val="0070C0"/>
                </a:solidFill>
              </a:rPr>
              <a:t>والإنساني .</a:t>
            </a:r>
            <a:endParaRPr lang="ar-IQ" sz="3100" dirty="0">
              <a:solidFill>
                <a:srgbClr val="0070C0"/>
              </a:solidFill>
            </a:endParaRPr>
          </a:p>
        </p:txBody>
      </p:sp>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97634"/>
          </a:xfrm>
        </p:spPr>
        <p:txBody>
          <a:bodyPr>
            <a:normAutofit/>
          </a:bodyPr>
          <a:lstStyle/>
          <a:p>
            <a:pPr algn="ctr"/>
            <a:r>
              <a:rPr lang="ar-IQ" sz="3000" b="1" u="sng" dirty="0">
                <a:solidFill>
                  <a:srgbClr val="FF0000"/>
                </a:solidFill>
              </a:rPr>
              <a:t>مصطلحات </a:t>
            </a:r>
            <a:r>
              <a:rPr lang="ar-IQ" sz="3000" b="1" u="sng" dirty="0" smtClean="0">
                <a:solidFill>
                  <a:srgbClr val="FF0000"/>
                </a:solidFill>
              </a:rPr>
              <a:t>كشفية</a:t>
            </a:r>
            <a:r>
              <a:rPr lang="en-US" sz="2800" dirty="0"/>
              <a:t/>
            </a:r>
            <a:br>
              <a:rPr lang="en-US" sz="2800" dirty="0"/>
            </a:br>
            <a:r>
              <a:rPr lang="ar-IQ" sz="2900" b="1" dirty="0">
                <a:solidFill>
                  <a:srgbClr val="0070C0"/>
                </a:solidFill>
              </a:rPr>
              <a:t>المجموعة:</a:t>
            </a:r>
            <a:r>
              <a:rPr lang="ar-IQ" sz="2900" dirty="0"/>
              <a:t> هي مجموعة من الوحدات تعمل سوياً لكي تحافظ على الاستمرارية بين المراحل فمثلاً للأشبال وفرقة الكشافة وعشيرة الجوالة تشكل فيما بينها مجموعة كشفية .</a:t>
            </a:r>
            <a:r>
              <a:rPr lang="en-US" sz="2900" dirty="0"/>
              <a:t/>
            </a:r>
            <a:br>
              <a:rPr lang="en-US" sz="2900" dirty="0"/>
            </a:br>
            <a:r>
              <a:rPr lang="ar-IQ" sz="2900" b="1" dirty="0">
                <a:solidFill>
                  <a:srgbClr val="0070C0"/>
                </a:solidFill>
              </a:rPr>
              <a:t>قيادة المجموعة</a:t>
            </a:r>
            <a:r>
              <a:rPr lang="ar-IQ" sz="2900" dirty="0">
                <a:solidFill>
                  <a:srgbClr val="0070C0"/>
                </a:solidFill>
              </a:rPr>
              <a:t>: </a:t>
            </a:r>
            <a:r>
              <a:rPr lang="ar-IQ" sz="2900" dirty="0"/>
              <a:t>هو الشخص الراشد الذي يشرف على الوحدات التي تتكون منها المجموعة.</a:t>
            </a:r>
            <a:r>
              <a:rPr lang="en-US" sz="2900" dirty="0"/>
              <a:t/>
            </a:r>
            <a:br>
              <a:rPr lang="en-US" sz="2900" dirty="0"/>
            </a:br>
            <a:r>
              <a:rPr lang="ar-IQ" sz="2900" b="1" dirty="0">
                <a:solidFill>
                  <a:srgbClr val="0070C0"/>
                </a:solidFill>
              </a:rPr>
              <a:t>قائد كشفي</a:t>
            </a:r>
            <a:r>
              <a:rPr lang="ar-IQ" sz="2900" dirty="0">
                <a:solidFill>
                  <a:srgbClr val="0070C0"/>
                </a:solidFill>
              </a:rPr>
              <a:t>: </a:t>
            </a:r>
            <a:r>
              <a:rPr lang="ar-IQ" sz="2900" dirty="0"/>
              <a:t>هو مصطلح عام يطلق على قادة الوحدات وقادة المجموعات.</a:t>
            </a:r>
            <a:r>
              <a:rPr lang="en-US" sz="2900" dirty="0"/>
              <a:t/>
            </a:r>
            <a:br>
              <a:rPr lang="en-US" sz="2900" dirty="0"/>
            </a:br>
            <a:r>
              <a:rPr lang="ar-IQ" sz="2900" b="1" dirty="0">
                <a:solidFill>
                  <a:srgbClr val="0070C0"/>
                </a:solidFill>
              </a:rPr>
              <a:t>فرقة الأشبال</a:t>
            </a:r>
            <a:r>
              <a:rPr lang="ar-IQ" sz="2900" dirty="0">
                <a:solidFill>
                  <a:srgbClr val="0070C0"/>
                </a:solidFill>
              </a:rPr>
              <a:t>: </a:t>
            </a:r>
            <a:r>
              <a:rPr lang="ar-IQ" sz="2900" dirty="0"/>
              <a:t>وهي التشكيل الذي يظم اصغر أعضاء الحركة الكشفية سنناً حيث يضم الأعمار من ( 7-10) سنوات.</a:t>
            </a:r>
            <a:r>
              <a:rPr lang="en-US" sz="2900" dirty="0"/>
              <a:t/>
            </a:r>
            <a:br>
              <a:rPr lang="en-US" sz="2900" dirty="0"/>
            </a:br>
            <a:r>
              <a:rPr lang="ar-IQ" sz="2900" b="1" dirty="0">
                <a:solidFill>
                  <a:srgbClr val="0070C0"/>
                </a:solidFill>
              </a:rPr>
              <a:t>فرقة الكشافين</a:t>
            </a:r>
            <a:r>
              <a:rPr lang="ar-IQ" sz="2900" dirty="0">
                <a:solidFill>
                  <a:srgbClr val="0070C0"/>
                </a:solidFill>
              </a:rPr>
              <a:t>: </a:t>
            </a:r>
            <a:r>
              <a:rPr lang="ar-IQ" sz="2900" dirty="0"/>
              <a:t>هي التشكيل الذي يضم الفتيان من سن فوق 10 سنوات </a:t>
            </a:r>
            <a:r>
              <a:rPr lang="ar-IQ" sz="2900" dirty="0" smtClean="0"/>
              <a:t>إلى </a:t>
            </a:r>
            <a:r>
              <a:rPr lang="ar-IQ" sz="2900" dirty="0"/>
              <a:t>14 سنة.</a:t>
            </a:r>
            <a:r>
              <a:rPr lang="en-US" sz="2400" dirty="0"/>
              <a:t/>
            </a:r>
            <a:br>
              <a:rPr lang="en-US" sz="2400" dirty="0"/>
            </a:br>
            <a:endParaRPr lang="ar-IQ" sz="2400" dirty="0"/>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26196"/>
          </a:xfrm>
        </p:spPr>
        <p:txBody>
          <a:bodyPr>
            <a:normAutofit/>
          </a:bodyPr>
          <a:lstStyle/>
          <a:p>
            <a:pPr algn="ctr"/>
            <a:r>
              <a:rPr lang="ar-IQ" sz="2900" b="1" dirty="0">
                <a:solidFill>
                  <a:srgbClr val="0070C0"/>
                </a:solidFill>
              </a:rPr>
              <a:t>فرقة الجوالة</a:t>
            </a:r>
            <a:r>
              <a:rPr lang="ar-IQ" sz="2900" dirty="0">
                <a:solidFill>
                  <a:srgbClr val="0070C0"/>
                </a:solidFill>
              </a:rPr>
              <a:t>: </a:t>
            </a:r>
            <a:r>
              <a:rPr lang="ar-IQ" sz="2900" dirty="0"/>
              <a:t>هي التشكيل الذي يضم الشباب من سن 17 سنة فما فوق.</a:t>
            </a:r>
            <a:r>
              <a:rPr lang="en-US" sz="2900" dirty="0"/>
              <a:t/>
            </a:r>
            <a:br>
              <a:rPr lang="en-US" sz="2900" dirty="0"/>
            </a:br>
            <a:r>
              <a:rPr lang="ar-IQ" sz="2900" b="1" dirty="0">
                <a:solidFill>
                  <a:srgbClr val="0070C0"/>
                </a:solidFill>
              </a:rPr>
              <a:t>فرقة الزهرات</a:t>
            </a:r>
            <a:r>
              <a:rPr lang="ar-IQ" sz="2900" dirty="0">
                <a:solidFill>
                  <a:srgbClr val="0070C0"/>
                </a:solidFill>
              </a:rPr>
              <a:t>: </a:t>
            </a:r>
            <a:r>
              <a:rPr lang="ar-IQ" sz="2900" dirty="0"/>
              <a:t>التشكيل الذي يضم الفتيات من سن 7- 10 سنوات.</a:t>
            </a:r>
            <a:r>
              <a:rPr lang="en-US" sz="2900" dirty="0"/>
              <a:t/>
            </a:r>
            <a:br>
              <a:rPr lang="en-US" sz="2900" dirty="0"/>
            </a:br>
            <a:r>
              <a:rPr lang="ar-IQ" sz="2900" b="1" dirty="0">
                <a:solidFill>
                  <a:srgbClr val="0070C0"/>
                </a:solidFill>
              </a:rPr>
              <a:t>فرقة المرشدات</a:t>
            </a:r>
            <a:r>
              <a:rPr lang="ar-IQ" sz="2900" dirty="0">
                <a:solidFill>
                  <a:srgbClr val="0070C0"/>
                </a:solidFill>
              </a:rPr>
              <a:t>: </a:t>
            </a:r>
            <a:r>
              <a:rPr lang="ar-IQ" sz="2900" dirty="0"/>
              <a:t>هي التشكيل الذي يضم الفتيات من سن 10 سنوات إلى 17 سنة.</a:t>
            </a:r>
            <a:r>
              <a:rPr lang="en-US" sz="2900" dirty="0"/>
              <a:t/>
            </a:r>
            <a:br>
              <a:rPr lang="en-US" sz="2900" dirty="0"/>
            </a:br>
            <a:r>
              <a:rPr lang="ar-IQ" sz="2900" b="1" dirty="0">
                <a:solidFill>
                  <a:srgbClr val="0070C0"/>
                </a:solidFill>
              </a:rPr>
              <a:t>فرقة الدليلات</a:t>
            </a:r>
            <a:r>
              <a:rPr lang="ar-IQ" sz="2900" dirty="0">
                <a:solidFill>
                  <a:srgbClr val="0070C0"/>
                </a:solidFill>
              </a:rPr>
              <a:t>: </a:t>
            </a:r>
            <a:r>
              <a:rPr lang="ar-IQ" sz="2900" dirty="0"/>
              <a:t>هي التشكيل الذي يضم الفتيات من سن 17 سنة فما فوق.</a:t>
            </a:r>
            <a:r>
              <a:rPr lang="en-US" sz="2900" dirty="0"/>
              <a:t/>
            </a:r>
            <a:br>
              <a:rPr lang="en-US" sz="2900" dirty="0"/>
            </a:br>
            <a:r>
              <a:rPr lang="ar-IQ" sz="2900" b="1" dirty="0">
                <a:solidFill>
                  <a:srgbClr val="0070C0"/>
                </a:solidFill>
              </a:rPr>
              <a:t>الوحدة</a:t>
            </a:r>
            <a:r>
              <a:rPr lang="ar-IQ" sz="2900" dirty="0">
                <a:solidFill>
                  <a:srgbClr val="0070C0"/>
                </a:solidFill>
              </a:rPr>
              <a:t>:</a:t>
            </a:r>
            <a:r>
              <a:rPr lang="ar-IQ" sz="2900" dirty="0"/>
              <a:t> هي التشكيل الذي يضم نوعاً من التشكيلات السابقة ( فرقة الأشبال، الكشافة، الجوالة).</a:t>
            </a:r>
            <a:r>
              <a:rPr lang="en-US" sz="2900" dirty="0"/>
              <a:t/>
            </a:r>
            <a:br>
              <a:rPr lang="en-US" sz="2900" dirty="0"/>
            </a:br>
            <a:r>
              <a:rPr lang="ar-IQ" sz="2900" b="1" dirty="0">
                <a:solidFill>
                  <a:srgbClr val="0070C0"/>
                </a:solidFill>
              </a:rPr>
              <a:t>السداسي</a:t>
            </a:r>
            <a:r>
              <a:rPr lang="ar-IQ" sz="2900" dirty="0">
                <a:solidFill>
                  <a:srgbClr val="0070C0"/>
                </a:solidFill>
              </a:rPr>
              <a:t>:</a:t>
            </a:r>
            <a:r>
              <a:rPr lang="ar-IQ" sz="2900" dirty="0"/>
              <a:t> هي وحدة صغيرة تضم ستة أشبال.</a:t>
            </a:r>
            <a:r>
              <a:rPr lang="en-US" sz="2900" dirty="0"/>
              <a:t/>
            </a:r>
            <a:br>
              <a:rPr lang="en-US" sz="2900" dirty="0"/>
            </a:br>
            <a:r>
              <a:rPr lang="ar-IQ" sz="2900" b="1" dirty="0">
                <a:solidFill>
                  <a:srgbClr val="0070C0"/>
                </a:solidFill>
              </a:rPr>
              <a:t>الطليعة</a:t>
            </a:r>
            <a:r>
              <a:rPr lang="ar-IQ" sz="2900" dirty="0">
                <a:solidFill>
                  <a:srgbClr val="0070C0"/>
                </a:solidFill>
              </a:rPr>
              <a:t>:</a:t>
            </a:r>
            <a:r>
              <a:rPr lang="ar-IQ" sz="2900" dirty="0"/>
              <a:t> هي وحدة صغيرة تضم من 6-8 من ( الكشافة).</a:t>
            </a:r>
            <a:r>
              <a:rPr lang="en-US" sz="2900" dirty="0"/>
              <a:t/>
            </a:r>
            <a:br>
              <a:rPr lang="en-US" sz="2900" dirty="0"/>
            </a:br>
            <a:r>
              <a:rPr lang="ar-IQ" sz="2900" b="1" dirty="0">
                <a:solidFill>
                  <a:srgbClr val="0070C0"/>
                </a:solidFill>
              </a:rPr>
              <a:t>الرهط</a:t>
            </a:r>
            <a:r>
              <a:rPr lang="ar-IQ" sz="2900" dirty="0">
                <a:solidFill>
                  <a:srgbClr val="0070C0"/>
                </a:solidFill>
              </a:rPr>
              <a:t>:</a:t>
            </a:r>
            <a:r>
              <a:rPr lang="ar-IQ" sz="2900" dirty="0"/>
              <a:t> هي مجموعة صغيرة تضم من 6-8 من ( الجوالة). </a:t>
            </a:r>
          </a:p>
        </p:txBody>
      </p:sp>
    </p:spTree>
  </p:cSld>
  <p:clrMapOvr>
    <a:masterClrMapping/>
  </p:clrMapOvr>
  <p:transition>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26196"/>
          </a:xfrm>
        </p:spPr>
        <p:txBody>
          <a:bodyPr>
            <a:normAutofit/>
          </a:bodyPr>
          <a:lstStyle/>
          <a:p>
            <a:pPr algn="ctr"/>
            <a:r>
              <a:rPr lang="ar-IQ" sz="3200" b="1" dirty="0">
                <a:solidFill>
                  <a:srgbClr val="FF0000"/>
                </a:solidFill>
              </a:rPr>
              <a:t>أنواع المجموعات </a:t>
            </a:r>
            <a:r>
              <a:rPr lang="ar-IQ" sz="3200" b="1" dirty="0" smtClean="0">
                <a:solidFill>
                  <a:srgbClr val="FF0000"/>
                </a:solidFill>
              </a:rPr>
              <a:t>الكشفية</a:t>
            </a:r>
            <a:r>
              <a:rPr lang="en-US" sz="3200" dirty="0"/>
              <a:t/>
            </a:r>
            <a:br>
              <a:rPr lang="en-US" sz="3200" dirty="0"/>
            </a:br>
            <a:r>
              <a:rPr lang="ar-IQ" sz="3200" dirty="0">
                <a:solidFill>
                  <a:srgbClr val="0070C0"/>
                </a:solidFill>
              </a:rPr>
              <a:t>تتكون المجموعة الكشفية من وحدتين أو أكثر من الوحدات التالية:</a:t>
            </a:r>
            <a:r>
              <a:rPr lang="en-US" sz="3200" dirty="0"/>
              <a:t/>
            </a:r>
            <a:br>
              <a:rPr lang="en-US" sz="3200" dirty="0"/>
            </a:br>
            <a:r>
              <a:rPr lang="ar-IQ" sz="3200" dirty="0"/>
              <a:t>1- فرقة الأشبال ــــــــــــ فرقة الزهرات.</a:t>
            </a:r>
            <a:r>
              <a:rPr lang="en-US" sz="3200" dirty="0"/>
              <a:t/>
            </a:r>
            <a:br>
              <a:rPr lang="en-US" sz="3200" dirty="0"/>
            </a:br>
            <a:r>
              <a:rPr lang="ar-IQ" sz="3200" dirty="0"/>
              <a:t>2- فرقة الكشاف ــــــــــــ فرقة المرشدات.</a:t>
            </a:r>
            <a:r>
              <a:rPr lang="en-US" sz="3200" dirty="0"/>
              <a:t/>
            </a:r>
            <a:br>
              <a:rPr lang="en-US" sz="3200" dirty="0"/>
            </a:br>
            <a:r>
              <a:rPr lang="ar-IQ" sz="3200" dirty="0"/>
              <a:t>3- فرقة الجوالة ــــــــــــ فرقة الدليلات.</a:t>
            </a:r>
            <a:r>
              <a:rPr lang="en-US" sz="3200" dirty="0"/>
              <a:t/>
            </a:r>
            <a:br>
              <a:rPr lang="en-US" sz="3200" dirty="0"/>
            </a:br>
            <a:endParaRPr lang="ar-IQ" sz="3200" dirty="0"/>
          </a:p>
        </p:txBody>
      </p:sp>
    </p:spTree>
  </p:cSld>
  <p:clrMapOvr>
    <a:masterClrMapping/>
  </p:clrMapOvr>
  <p:transition>
    <p:cover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97634"/>
          </a:xfrm>
        </p:spPr>
        <p:txBody>
          <a:bodyPr>
            <a:normAutofit/>
          </a:bodyPr>
          <a:lstStyle/>
          <a:p>
            <a:pPr algn="ctr"/>
            <a:r>
              <a:rPr lang="ar-IQ" sz="3000" b="1" dirty="0">
                <a:solidFill>
                  <a:srgbClr val="FF0000"/>
                </a:solidFill>
              </a:rPr>
              <a:t>الأهداف الأساسية للحركة الكشفية:</a:t>
            </a:r>
            <a:r>
              <a:rPr lang="en-US" sz="2800" dirty="0"/>
              <a:t/>
            </a:r>
            <a:br>
              <a:rPr lang="en-US" sz="2800" dirty="0"/>
            </a:br>
            <a:r>
              <a:rPr lang="ar-IQ" sz="2800" dirty="0"/>
              <a:t>1- تحقيق المثل العليا في مبدأ الاعتماد على النفس والشعور بالمسؤولية والحزم والصبر والاحترام الذاتي واحترام الآخرين.</a:t>
            </a:r>
            <a:r>
              <a:rPr lang="en-US" sz="2800" dirty="0"/>
              <a:t/>
            </a:r>
            <a:br>
              <a:rPr lang="en-US" sz="2800" dirty="0"/>
            </a:br>
            <a:r>
              <a:rPr lang="ar-IQ" sz="2800" dirty="0"/>
              <a:t>2- ترسيخ الروح الوطنية عند الفتى.</a:t>
            </a:r>
            <a:r>
              <a:rPr lang="en-US" sz="2800" dirty="0"/>
              <a:t/>
            </a:r>
            <a:br>
              <a:rPr lang="en-US" sz="2800" dirty="0"/>
            </a:br>
            <a:r>
              <a:rPr lang="ar-IQ" sz="2800" dirty="0"/>
              <a:t>3- تربية الفتى على النظام والانضباط والتعاون.</a:t>
            </a:r>
            <a:r>
              <a:rPr lang="en-US" sz="2800" dirty="0"/>
              <a:t/>
            </a:r>
            <a:br>
              <a:rPr lang="en-US" sz="2800" dirty="0"/>
            </a:br>
            <a:r>
              <a:rPr lang="ar-IQ" sz="2800" dirty="0"/>
              <a:t>4- العمل بالنشاط الفردي الموجه وذلك لإفساح المجال أمام الشباب ليمارس تجاربه الذاتية وتشجيع العمل الجماعي.</a:t>
            </a:r>
            <a:r>
              <a:rPr lang="en-US" sz="2800" dirty="0"/>
              <a:t/>
            </a:r>
            <a:br>
              <a:rPr lang="en-US" sz="2800" dirty="0"/>
            </a:br>
            <a:r>
              <a:rPr lang="ar-IQ" sz="2800" dirty="0"/>
              <a:t>5- توفر للفتى فرصة الحرية والانطلاق والشعور بالوجود وتبرز الصلة بين الواقع وما يدور في </a:t>
            </a:r>
            <a:r>
              <a:rPr lang="ar-IQ" sz="2800" dirty="0" err="1"/>
              <a:t>مخيلات</a:t>
            </a:r>
            <a:r>
              <a:rPr lang="ar-IQ" sz="2800" dirty="0"/>
              <a:t> هؤلاء الفتيان من أحلام .</a:t>
            </a:r>
            <a:r>
              <a:rPr lang="en-US" sz="2800" dirty="0"/>
              <a:t/>
            </a:r>
            <a:br>
              <a:rPr lang="en-US" sz="2800" dirty="0"/>
            </a:br>
            <a:r>
              <a:rPr lang="ar-IQ" sz="2800" dirty="0"/>
              <a:t>6- بث روح الديمقراطية بين الشباب والإيمان المطلق في المشاركة الفعالة في بناء الوطن والدفاع عنه.</a:t>
            </a:r>
            <a:r>
              <a:rPr lang="en-US" sz="2800" dirty="0"/>
              <a:t/>
            </a:r>
            <a:br>
              <a:rPr lang="en-US" sz="2800" dirty="0"/>
            </a:br>
            <a:r>
              <a:rPr lang="ar-IQ" sz="2800" dirty="0"/>
              <a:t>7- جعل الشباب رافداً مهماً من روافد الوطن من خلال التدريب والممارسات الكشفية المختلفة.</a:t>
            </a:r>
            <a:r>
              <a:rPr lang="en-US" sz="2800" dirty="0"/>
              <a:t/>
            </a:r>
            <a:br>
              <a:rPr lang="en-US" sz="2800" dirty="0"/>
            </a:br>
            <a:endParaRPr lang="ar-IQ" sz="2800" dirty="0">
              <a:solidFill>
                <a:srgbClr val="FF0000"/>
              </a:solidFill>
            </a:endParaRPr>
          </a:p>
        </p:txBody>
      </p:sp>
    </p:spTree>
  </p:cSld>
  <p:clrMapOvr>
    <a:masterClrMapping/>
  </p:clrMapOvr>
  <p:transition>
    <p:comb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54758"/>
          </a:xfrm>
        </p:spPr>
        <p:txBody>
          <a:bodyPr>
            <a:normAutofit/>
          </a:bodyPr>
          <a:lstStyle/>
          <a:p>
            <a:pPr algn="ctr"/>
            <a:r>
              <a:rPr lang="ar-IQ" sz="3000" b="1" dirty="0">
                <a:solidFill>
                  <a:srgbClr val="FF0000"/>
                </a:solidFill>
              </a:rPr>
              <a:t>وسائل الحركة الكشفية ( الطريقة الكشفية )</a:t>
            </a:r>
            <a:r>
              <a:rPr lang="en-US" sz="2800" dirty="0"/>
              <a:t/>
            </a:r>
            <a:br>
              <a:rPr lang="en-US" sz="2800" dirty="0"/>
            </a:br>
            <a:r>
              <a:rPr lang="ar-IQ" sz="2900" dirty="0"/>
              <a:t>1- العهد والقانون الدولي وما يمثلان من قيم وأخلاق حميدة وفاضلة تحتاج إليها امة تريد النهوض بشبابها لتبني مستقبلها. </a:t>
            </a:r>
            <a:r>
              <a:rPr lang="en-US" sz="2900" dirty="0"/>
              <a:t/>
            </a:r>
            <a:br>
              <a:rPr lang="en-US" sz="2900" dirty="0"/>
            </a:br>
            <a:r>
              <a:rPr lang="ar-IQ" sz="2900" dirty="0"/>
              <a:t>2- حياة الطبيعة.</a:t>
            </a:r>
            <a:r>
              <a:rPr lang="en-US" sz="2900" dirty="0"/>
              <a:t/>
            </a:r>
            <a:br>
              <a:rPr lang="en-US" sz="2900" dirty="0"/>
            </a:br>
            <a:r>
              <a:rPr lang="ar-IQ" sz="2900" dirty="0"/>
              <a:t>3- نظام </a:t>
            </a:r>
            <a:r>
              <a:rPr lang="ar-IQ" sz="2900" dirty="0" smtClean="0"/>
              <a:t>شارات </a:t>
            </a:r>
            <a:r>
              <a:rPr lang="ar-IQ" sz="2900" dirty="0"/>
              <a:t>الهواية والكفاية والذي بواسطته يزيد قدرة الفتى وتنمية مواهبه وهواياته بما يكفل له تقدمه علمياً وتقنياً.</a:t>
            </a:r>
            <a:r>
              <a:rPr lang="en-US" sz="2900" dirty="0"/>
              <a:t/>
            </a:r>
            <a:br>
              <a:rPr lang="en-US" sz="2900" dirty="0"/>
            </a:br>
            <a:r>
              <a:rPr lang="ar-IQ" sz="2900" dirty="0"/>
              <a:t>4- نظام الطلائع وفيه ترسي أولى مبادئ العمل الجماعي والتعاون والقيادة المبكرة( العمل ضمن المجموعات الصغيرة).</a:t>
            </a:r>
            <a:r>
              <a:rPr lang="en-US" sz="2900" dirty="0"/>
              <a:t/>
            </a:r>
            <a:br>
              <a:rPr lang="en-US" sz="2900" dirty="0"/>
            </a:br>
            <a:r>
              <a:rPr lang="ar-IQ" sz="2900" dirty="0"/>
              <a:t>5- الإطار الرمزي ( استخدام الرموز والشعارات سواء كانت الحسية أو المعنوية ) .</a:t>
            </a:r>
            <a:r>
              <a:rPr lang="en-US" sz="2900" dirty="0"/>
              <a:t/>
            </a:r>
            <a:br>
              <a:rPr lang="en-US" sz="2900" dirty="0"/>
            </a:br>
            <a:r>
              <a:rPr lang="ar-IQ" sz="2900" dirty="0"/>
              <a:t>6- التعليم بالممارسة ( تخويل الجانب النظري إلى جانب التطبيق العملي ) . </a:t>
            </a:r>
          </a:p>
        </p:txBody>
      </p:sp>
    </p:spTree>
  </p:cSld>
  <p:clrMapOvr>
    <a:masterClrMapping/>
  </p:clrMapOvr>
  <p:transition>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69072"/>
          </a:xfrm>
        </p:spPr>
        <p:txBody>
          <a:bodyPr>
            <a:normAutofit fontScale="90000"/>
          </a:bodyPr>
          <a:lstStyle/>
          <a:p>
            <a:pPr algn="ctr"/>
            <a:r>
              <a:rPr lang="ar-IQ" sz="3300" b="1" dirty="0">
                <a:solidFill>
                  <a:srgbClr val="FF0000"/>
                </a:solidFill>
              </a:rPr>
              <a:t>مبادئ الحركة </a:t>
            </a:r>
            <a:r>
              <a:rPr lang="ar-IQ" sz="3300" b="1" dirty="0" smtClean="0">
                <a:solidFill>
                  <a:srgbClr val="FF0000"/>
                </a:solidFill>
              </a:rPr>
              <a:t>الكشفية</a:t>
            </a:r>
            <a:r>
              <a:rPr lang="en-US" sz="2800" dirty="0"/>
              <a:t/>
            </a:r>
            <a:br>
              <a:rPr lang="en-US" sz="2800" dirty="0"/>
            </a:br>
            <a:r>
              <a:rPr lang="ar-IQ" sz="3200" dirty="0"/>
              <a:t>1- إفساح المجال أمام الشباب ليحصلوا على المعلومات عن طريق تجاربهم الذاتية للإسهام في بناء حضارة إنسانية تضمن سعادة الإنسان.</a:t>
            </a:r>
            <a:r>
              <a:rPr lang="en-US" sz="3200" dirty="0"/>
              <a:t/>
            </a:r>
            <a:br>
              <a:rPr lang="en-US" sz="3200" dirty="0"/>
            </a:br>
            <a:r>
              <a:rPr lang="ar-IQ" sz="3200" dirty="0"/>
              <a:t>2- العمل الايجابي التقدمي التنافسي والاستفادة من حياة الطبيعة في تطبيق اغلب البرامج الكشفية</a:t>
            </a:r>
            <a:r>
              <a:rPr lang="en-US" sz="3200" dirty="0"/>
              <a:t/>
            </a:r>
            <a:br>
              <a:rPr lang="en-US" sz="3200" dirty="0"/>
            </a:br>
            <a:r>
              <a:rPr lang="ar-IQ" sz="3200" dirty="0"/>
              <a:t>3- التطبيق المستمر لضمان العمل الجماعي الذي يمكن الشباب </a:t>
            </a:r>
            <a:r>
              <a:rPr lang="ar-IQ" sz="3200" dirty="0" smtClean="0"/>
              <a:t>أو </a:t>
            </a:r>
            <a:r>
              <a:rPr lang="ar-IQ" sz="3200" dirty="0"/>
              <a:t>الفتيان من اجتياز المرحلة الحرجة وتخليصهم من الأزمات النفسية والاجتماعية.</a:t>
            </a:r>
            <a:r>
              <a:rPr lang="en-US" sz="3200" dirty="0"/>
              <a:t/>
            </a:r>
            <a:br>
              <a:rPr lang="en-US" sz="3200" dirty="0"/>
            </a:br>
            <a:r>
              <a:rPr lang="ar-IQ" sz="3200" dirty="0"/>
              <a:t>4- اشتراك الراشدين بطريقة غير مباشرة لتوفير الفرص اللازمة لنجاح التدريب وتطويره وتحقيق مبدأ الحوار الحر والتفكير التعاوني بين جيل الشباب وجيل الراشدين.</a:t>
            </a:r>
            <a:r>
              <a:rPr lang="en-US" sz="3200" dirty="0"/>
              <a:t/>
            </a:r>
            <a:br>
              <a:rPr lang="en-US" sz="3200" dirty="0"/>
            </a:br>
            <a:r>
              <a:rPr lang="ar-IQ" sz="3200" dirty="0"/>
              <a:t>5-العمل على دراسة البيئة والطبيعة والسعي لتعويد الشباب الرحلات الخلوية الشاقة والسفر والتجوال</a:t>
            </a:r>
            <a:r>
              <a:rPr lang="en-US" sz="2800" dirty="0"/>
              <a:t/>
            </a:r>
            <a:br>
              <a:rPr lang="en-US" sz="2800" dirty="0"/>
            </a:br>
            <a:endParaRPr lang="ar-IQ" sz="2800" dirty="0"/>
          </a:p>
        </p:txBody>
      </p:sp>
    </p:spTree>
  </p:cSld>
  <p:clrMapOvr>
    <a:masterClrMapping/>
  </p:clrMapOvr>
  <p:transition>
    <p:check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32</TotalTime>
  <Words>178</Words>
  <Application>Microsoft Office PowerPoint</Application>
  <PresentationFormat>عرض على الشاشة (3:4)‏</PresentationFormat>
  <Paragraphs>9</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انقلاب</vt:lpstr>
      <vt:lpstr>ماهية الحركة الكشفية        إن الحركة الكشفية هي حركة طوعية غير سياسية يشارك بها الجميع من كل الأقطار والجنسيات , ولا تفرق بين الدين والمذهب والمعتقد , أو بين الجنس أو اللون . ويعد عملها مكملا لعمل البيت والمدرسة وتربية للحياة , وعلى الكشاف الالتزام شخصيا بمبادئ بسيطة , كواجبه نحو الله , وواجبه نحو الوطن ,وواجبه نحو الآخرين ,ونحو نفسه أيضا .حيث يتعلم الكشاف عن طريق حياة الخلاء وبرامج أعدت للتثقيف الذاتي العمل في مجاميع صغيرة تنمي عنده نزعة القيادة والمهارات الاجتماعية والمسؤولية الفردية .وإن الكثير من هذه الأنشطة تجعلهم على اتصال فعلي بالحياة ,حيث يتعلم الكشاف كيف تجتمع البساطة مع الإبداع وحب الاكتشاف ورفع روح المغامرة والتحدي والصبر والنظام والاعتماد على النفس . </vt:lpstr>
      <vt:lpstr>إذ إن الحركة الكشفية تعمل على خلق المواطن الصالح عن طريق البرامج الكشفية لذلك سميت بالحركة لأنها في تطور مستمر ودليل نجاحها هو شمولها لأكثر بلدان العالم وتظم شباباً من مختلف الأديان والأجناس وذوي ثقافات مختلفة لأنها موحدة بين جميع هذه البلدان في إطارها العام وتتميز عن بقية المنظمات الشبابية وبإقدام الشباب عليها عن طريق التطوع يعني اختيارية , جاءت فكرة تكوين الكشفية بعد ما لمس بان الشباب الانجليزي اخذ يتفكك وكثرت الأمراض الاجتماعية فيه كالإدمان والبطالة فقد تجمعت لدى (بادن بأول) برامج عديدة لتربية الشباب تمارس في الهواء الطلق ومن خلال تنقلاته في المستعمرات الانجليزية تعرف على ثقافات الشعوب وكيفية تربية أبنائهم على الشجاعة والقوة والاعتماد على النفس وكانت لديه الرغبة في التدريب وخدمة الآخرين فقد كان مرحا ولديه عده مواهب كالرسم والتمثيل والغناء وتنظيم الحفلات إذ عايش الطبيعة كثيرا واكتسب منها أشياء كثيرة .</vt:lpstr>
      <vt:lpstr>التربية الكشفية ـ حركة تربوية ذات طابع وطني وديني وإقليمي عالمي على سواء وان هدفها الأسمى أن تعد لكل قطر على حداً وللعالم اجمع شباباً يمتاز بسلامة البدن ومتانة الخلق وسمو الروح . ـ فهي حركة قومية لأنها ترمي بواسطة مبادئها وتدريباتها إلى إعداد مواطنين أصحاء نيري العقول نافعين لبلادهم ـ وهي إقليمية لأنها لا تعترف بأي نوع من المواقع التي تقف في سبيل أخاء الكشافين وصداقتهم . ـ وهي حركة عالمية لأنها ترحب الإخاء العالمي بين كشافي الدول على اختلاف أجناسهم وطبقاتهم وعقائدهم .  الحركة الكشفية : هي تنظيم يجمع بين مجموعة من الناس اختاروا لأنفسهم أن يقوموا بدور معين في الحياة ألا وهو الخدمة العامة في شتى صورها أي خدمة للناس والعناية بالنفس وللرقي بالبيئة والمجتمع على المستوى القومي والإنساني .</vt:lpstr>
      <vt:lpstr>مصطلحات كشفية المجموعة: هي مجموعة من الوحدات تعمل سوياً لكي تحافظ على الاستمرارية بين المراحل فمثلاً للأشبال وفرقة الكشافة وعشيرة الجوالة تشكل فيما بينها مجموعة كشفية . قيادة المجموعة: هو الشخص الراشد الذي يشرف على الوحدات التي تتكون منها المجموعة. قائد كشفي: هو مصطلح عام يطلق على قادة الوحدات وقادة المجموعات. فرقة الأشبال: وهي التشكيل الذي يظم اصغر أعضاء الحركة الكشفية سنناً حيث يضم الأعمار من ( 7-10) سنوات. فرقة الكشافين: هي التشكيل الذي يضم الفتيان من سن فوق 10 سنوات إلى 14 سنة. </vt:lpstr>
      <vt:lpstr>فرقة الجوالة: هي التشكيل الذي يضم الشباب من سن 17 سنة فما فوق. فرقة الزهرات: التشكيل الذي يضم الفتيات من سن 7- 10 سنوات. فرقة المرشدات: هي التشكيل الذي يضم الفتيات من سن 10 سنوات إلى 17 سنة. فرقة الدليلات: هي التشكيل الذي يضم الفتيات من سن 17 سنة فما فوق. الوحدة: هي التشكيل الذي يضم نوعاً من التشكيلات السابقة ( فرقة الأشبال، الكشافة، الجوالة). السداسي: هي وحدة صغيرة تضم ستة أشبال. الطليعة: هي وحدة صغيرة تضم من 6-8 من ( الكشافة). الرهط: هي مجموعة صغيرة تضم من 6-8 من ( الجوالة). </vt:lpstr>
      <vt:lpstr>أنواع المجموعات الكشفية تتكون المجموعة الكشفية من وحدتين أو أكثر من الوحدات التالية: 1- فرقة الأشبال ــــــــــــ فرقة الزهرات. 2- فرقة الكشاف ــــــــــــ فرقة المرشدات. 3- فرقة الجوالة ــــــــــــ فرقة الدليلات. </vt:lpstr>
      <vt:lpstr>الأهداف الأساسية للحركة الكشفية: 1- تحقيق المثل العليا في مبدأ الاعتماد على النفس والشعور بالمسؤولية والحزم والصبر والاحترام الذاتي واحترام الآخرين. 2- ترسيخ الروح الوطنية عند الفتى. 3- تربية الفتى على النظام والانضباط والتعاون. 4- العمل بالنشاط الفردي الموجه وذلك لإفساح المجال أمام الشباب ليمارس تجاربه الذاتية وتشجيع العمل الجماعي. 5- توفر للفتى فرصة الحرية والانطلاق والشعور بالوجود وتبرز الصلة بين الواقع وما يدور في مخيلات هؤلاء الفتيان من أحلام . 6- بث روح الديمقراطية بين الشباب والإيمان المطلق في المشاركة الفعالة في بناء الوطن والدفاع عنه. 7- جعل الشباب رافداً مهماً من روافد الوطن من خلال التدريب والممارسات الكشفية المختلفة. </vt:lpstr>
      <vt:lpstr>وسائل الحركة الكشفية ( الطريقة الكشفية ) 1- العهد والقانون الدولي وما يمثلان من قيم وأخلاق حميدة وفاضلة تحتاج إليها امة تريد النهوض بشبابها لتبني مستقبلها.  2- حياة الطبيعة. 3- نظام شارات الهواية والكفاية والذي بواسطته يزيد قدرة الفتى وتنمية مواهبه وهواياته بما يكفل له تقدمه علمياً وتقنياً. 4- نظام الطلائع وفيه ترسي أولى مبادئ العمل الجماعي والتعاون والقيادة المبكرة( العمل ضمن المجموعات الصغيرة). 5- الإطار الرمزي ( استخدام الرموز والشعارات سواء كانت الحسية أو المعنوية ) . 6- التعليم بالممارسة ( تخويل الجانب النظري إلى جانب التطبيق العملي ) . </vt:lpstr>
      <vt:lpstr>مبادئ الحركة الكشفية 1- إفساح المجال أمام الشباب ليحصلوا على المعلومات عن طريق تجاربهم الذاتية للإسهام في بناء حضارة إنسانية تضمن سعادة الإنسان. 2- العمل الايجابي التقدمي التنافسي والاستفادة من حياة الطبيعة في تطبيق اغلب البرامج الكشفية 3- التطبيق المستمر لضمان العمل الجماعي الذي يمكن الشباب أو الفتيان من اجتياز المرحلة الحرجة وتخليصهم من الأزمات النفسية والاجتماعية. 4- اشتراك الراشدين بطريقة غير مباشرة لتوفير الفرص اللازمة لنجاح التدريب وتطويره وتحقيق مبدأ الحوار الحر والتفكير التعاوني بين جيل الشباب وجيل الراشدين. 5-العمل على دراسة البيئة والطبيعة والسعي لتعويد الشباب الرحلات الخلوية الشاقة والسفر والتجوال </vt:lpstr>
    </vt:vector>
  </TitlesOfParts>
  <Company>SACC - ANAS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ماهية الحركة الكشفية        إن الحركة الكشفية هي حركة طوعية غير سياسية يشارك بها الجميع من كل الأقطار والجنسيات , ولا تفرق بين الدين والمذهب والمعتقد , أو بين الجنس أو اللون . ويعد عملها مكملا لعمل البيت والمدرسة وتربية للحياة , وعلى الكشاف الالتزام شخصيا بمبادئ بسيطة , كواجبه نحو الله , وواجبه نحو الوطن ,وواجبه نحو الآخرين ,ونحو نفسه أيضا .حيث يتعلم الكشاف عن طريق حياة الخلاء وبرامج أعدت للتثقيف الذاتي العمل في مجاميع صغيرة تنمي عنده نزعة القيادة والمهارات الاجتماعية والمسؤولية الفردية .وإن الكثير من هذه الأنشطة تجعلهم على اتصال فعلي بالحياة ,حيث يتعلم الكشاف كيف تجتمع البساطة مع الإبداع وحب الاكتشاف ورفع روح المغامرة والتحدي والصبر والنظام والاعتماد على النفس .</dc:title>
  <dc:creator>DR.Ahmed Saker 2O14</dc:creator>
  <cp:lastModifiedBy>DR.Ahmed Saker 2O14</cp:lastModifiedBy>
  <cp:revision>4</cp:revision>
  <dcterms:created xsi:type="dcterms:W3CDTF">2018-10-30T20:13:17Z</dcterms:created>
  <dcterms:modified xsi:type="dcterms:W3CDTF">2018-10-30T20:46:10Z</dcterms:modified>
</cp:coreProperties>
</file>